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15119350" cy="106918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fujii" initials="k" lastIdx="1" clrIdx="0">
    <p:extLst>
      <p:ext uri="{19B8F6BF-5375-455C-9EA6-DF929625EA0E}">
        <p15:presenceInfo xmlns:p15="http://schemas.microsoft.com/office/powerpoint/2012/main" userId="kafuji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F593"/>
    <a:srgbClr val="FBEFFB"/>
    <a:srgbClr val="FBA305"/>
    <a:srgbClr val="F9E7F9"/>
    <a:srgbClr val="F1F8FD"/>
    <a:srgbClr val="69E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74" autoAdjust="0"/>
    <p:restoredTop sz="95324" autoAdjust="0"/>
  </p:normalViewPr>
  <p:slideViewPr>
    <p:cSldViewPr snapToGrid="0" snapToObjects="1">
      <p:cViewPr varScale="1">
        <p:scale>
          <a:sx n="105" d="100"/>
          <a:sy n="105" d="100"/>
        </p:scale>
        <p:origin x="12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3B05C-0BE3-E944-A9EA-FA4F009FF7BE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35288" y="857250"/>
            <a:ext cx="32734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B716C-E7EE-844C-B94C-C63174160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173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29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647" algn="l" defTabSz="105329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290" algn="l" defTabSz="105329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79937" algn="l" defTabSz="105329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584" algn="l" defTabSz="105329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228" algn="l" defTabSz="105329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59875" algn="l" defTabSz="105329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6522" algn="l" defTabSz="105329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166" algn="l" defTabSz="105329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B716C-E7EE-844C-B94C-C6317416035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91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78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269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77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40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07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8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7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72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2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21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C1AB-8D43-774F-BCD6-B8DEFFA9CEF7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FF743-C522-8044-BF45-F6F299528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91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0D96924-A247-4FC5-B6BA-5063A28217D4}"/>
              </a:ext>
            </a:extLst>
          </p:cNvPr>
          <p:cNvSpPr txBox="1"/>
          <p:nvPr/>
        </p:nvSpPr>
        <p:spPr>
          <a:xfrm>
            <a:off x="1154864" y="196700"/>
            <a:ext cx="1311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Effect of Hydrated Ionic Liquid on Photocycle and Dynamics of Photoactive Yellow Protein</a:t>
            </a:r>
            <a:endParaRPr lang="ja-JP" altLang="ja-JP" sz="2400" kern="100" dirty="0"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73DF04-A298-49A2-9EB6-EB0E3673EEF0}"/>
              </a:ext>
            </a:extLst>
          </p:cNvPr>
          <p:cNvSpPr txBox="1"/>
          <p:nvPr/>
        </p:nvSpPr>
        <p:spPr>
          <a:xfrm>
            <a:off x="2174326" y="645663"/>
            <a:ext cx="9790353" cy="366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Photoactive Yellow Protein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の光サイクル反応とダイナミクスに対する水和イオン液体の効果</a:t>
            </a:r>
            <a:endParaRPr kumimoji="1" lang="ja-JP" altLang="en-US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75536D-FC53-430C-BC62-BB4A9B84CC18}"/>
              </a:ext>
            </a:extLst>
          </p:cNvPr>
          <p:cNvSpPr txBox="1"/>
          <p:nvPr/>
        </p:nvSpPr>
        <p:spPr>
          <a:xfrm>
            <a:off x="584956" y="220728"/>
            <a:ext cx="1019462" cy="43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27" b="1" dirty="0">
                <a:latin typeface="Times New Roman" panose="020206030504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P27</a:t>
            </a:r>
            <a:r>
              <a:rPr kumimoji="1" lang="ja-JP" altLang="en-US" sz="2227" b="1" dirty="0">
                <a:latin typeface="Times New Roman" panose="020206030504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☆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60EBF7D-5D91-4801-9A60-3FD20F85870E}"/>
              </a:ext>
            </a:extLst>
          </p:cNvPr>
          <p:cNvSpPr txBox="1"/>
          <p:nvPr/>
        </p:nvSpPr>
        <p:spPr>
          <a:xfrm>
            <a:off x="1094687" y="981908"/>
            <a:ext cx="7927478" cy="366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ja-JP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Doshisha</a:t>
            </a:r>
            <a:r>
              <a:rPr lang="en-US" altLang="ja-JP" dirty="0">
                <a:solidFill>
                  <a:srgbClr val="000000"/>
                </a:solidFill>
                <a:latin typeface="Times New Roman" panose="02020603050405020304" pitchFamily="18" charset="0"/>
              </a:rPr>
              <a:t> Univ.</a:t>
            </a:r>
            <a:r>
              <a:rPr lang="en-US" altLang="ja-JP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1)</a:t>
            </a:r>
            <a:r>
              <a:rPr lang="en-US" altLang="ja-JP" dirty="0">
                <a:solidFill>
                  <a:srgbClr val="000000"/>
                </a:solidFill>
                <a:latin typeface="Times New Roman" panose="02020603050405020304" pitchFamily="18" charset="0"/>
              </a:rPr>
              <a:t>, Kyoto Univ.</a:t>
            </a:r>
            <a:r>
              <a:rPr lang="en-US" altLang="ja-JP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2)</a:t>
            </a:r>
            <a:r>
              <a:rPr lang="en-US" altLang="ja-JP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ja-JP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Taro DOSHISHA</a:t>
            </a:r>
            <a:r>
              <a:rPr lang="en-US" altLang="ja-JP" u="sng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1)</a:t>
            </a:r>
            <a:r>
              <a:rPr lang="en-US" altLang="ja-JP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,  </a:t>
            </a:r>
            <a:r>
              <a:rPr lang="en-US" altLang="ja-JP" dirty="0">
                <a:solidFill>
                  <a:srgbClr val="000000"/>
                </a:solidFill>
                <a:latin typeface="Times New Roman" panose="02020603050405020304" pitchFamily="18" charset="0"/>
              </a:rPr>
              <a:t>Hanako KYOTO</a:t>
            </a:r>
            <a:r>
              <a:rPr lang="en-US" altLang="ja-JP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2)</a:t>
            </a:r>
            <a:endParaRPr kumimoji="1" lang="ja-JP" altLang="en-US" baseline="30000" dirty="0"/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930345DE-964A-442D-B697-859EFD80AB72}"/>
              </a:ext>
            </a:extLst>
          </p:cNvPr>
          <p:cNvSpPr txBox="1"/>
          <p:nvPr/>
        </p:nvSpPr>
        <p:spPr>
          <a:xfrm>
            <a:off x="8464294" y="965379"/>
            <a:ext cx="2234907" cy="309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14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←</a:t>
            </a:r>
            <a:r>
              <a:rPr kumimoji="1" lang="en-US" altLang="ja-JP" sz="1414" dirty="0">
                <a:solidFill>
                  <a:srgbClr val="FF0000"/>
                </a:solidFill>
                <a:latin typeface="Times" pitchFamily="2" charset="0"/>
              </a:rPr>
              <a:t>. underline for a presenter</a:t>
            </a:r>
            <a:endParaRPr kumimoji="1" lang="ja-JP" altLang="en-US" sz="1414" dirty="0"/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8D824965-E7F1-408B-B015-2F9CEBB3ACDB}"/>
              </a:ext>
            </a:extLst>
          </p:cNvPr>
          <p:cNvSpPr txBox="1"/>
          <p:nvPr/>
        </p:nvSpPr>
        <p:spPr>
          <a:xfrm>
            <a:off x="584960" y="1241973"/>
            <a:ext cx="2755079" cy="753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number.</a:t>
            </a:r>
          </a:p>
          <a:p>
            <a:pPr>
              <a:spcBef>
                <a:spcPts val="424"/>
              </a:spcBef>
            </a:pPr>
            <a:r>
              <a:rPr kumimoji="1" lang="en-US" altLang="ja-JP" sz="9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</a:t>
            </a:r>
            <a:r>
              <a:rPr kumimoji="1" lang="ja-JP" altLang="en-US" sz="9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☆</a:t>
            </a:r>
            <a:r>
              <a:rPr kumimoji="1" lang="en-US" altLang="ja-JP" sz="9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after the number respectively for presentation that is applied for the Best Presentation Award.</a:t>
            </a:r>
            <a:endParaRPr kumimoji="1" lang="ja-JP" altLang="en-US" sz="99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9" name="直線矢印コネクタ 138">
            <a:extLst>
              <a:ext uri="{FF2B5EF4-FFF2-40B4-BE49-F238E27FC236}">
                <a16:creationId xmlns:a16="http://schemas.microsoft.com/office/drawing/2014/main" id="{463B8C47-BAFF-4CEA-8EA5-3D6982C69FED}"/>
              </a:ext>
            </a:extLst>
          </p:cNvPr>
          <p:cNvCxnSpPr>
            <a:cxnSpLocks/>
          </p:cNvCxnSpPr>
          <p:nvPr/>
        </p:nvCxnSpPr>
        <p:spPr>
          <a:xfrm flipH="1" flipV="1">
            <a:off x="845207" y="599480"/>
            <a:ext cx="4312" cy="58529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120D1C62-E484-420A-B173-E0E5041AE9FC}"/>
              </a:ext>
            </a:extLst>
          </p:cNvPr>
          <p:cNvSpPr txBox="1"/>
          <p:nvPr/>
        </p:nvSpPr>
        <p:spPr>
          <a:xfrm>
            <a:off x="1891492" y="2358343"/>
            <a:ext cx="1352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2060"/>
                </a:solidFill>
              </a:rPr>
              <a:t>Introduction</a:t>
            </a:r>
            <a:endParaRPr kumimoji="1" lang="ja-JP" altLang="en-US" sz="700" dirty="0">
              <a:solidFill>
                <a:srgbClr val="002060"/>
              </a:solidFill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618AAD4E-4844-4F89-8DC3-F438CCB05180}"/>
              </a:ext>
            </a:extLst>
          </p:cNvPr>
          <p:cNvSpPr txBox="1"/>
          <p:nvPr/>
        </p:nvSpPr>
        <p:spPr>
          <a:xfrm>
            <a:off x="1038698" y="2731399"/>
            <a:ext cx="324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2060"/>
                </a:solidFill>
              </a:rPr>
              <a:t> Background, Aim, Graphical Abstract, etc.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76B11363-25A3-454C-852D-871BA13BDE79}"/>
              </a:ext>
            </a:extLst>
          </p:cNvPr>
          <p:cNvSpPr txBox="1"/>
          <p:nvPr/>
        </p:nvSpPr>
        <p:spPr>
          <a:xfrm>
            <a:off x="6242752" y="5426777"/>
            <a:ext cx="2363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2060"/>
                </a:solidFill>
              </a:rPr>
              <a:t>Representative Results 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C15D6EB9-2904-4710-8A5C-EA563F1C7F11}"/>
              </a:ext>
            </a:extLst>
          </p:cNvPr>
          <p:cNvSpPr txBox="1"/>
          <p:nvPr/>
        </p:nvSpPr>
        <p:spPr>
          <a:xfrm>
            <a:off x="6659899" y="5848275"/>
            <a:ext cx="24254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2060"/>
                </a:solidFill>
              </a:rPr>
              <a:t>Chemicals, Figures, Tables, etc.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3008B4A7-8332-468F-8C6D-22DD1FD2227A}"/>
              </a:ext>
            </a:extLst>
          </p:cNvPr>
          <p:cNvSpPr txBox="1"/>
          <p:nvPr/>
        </p:nvSpPr>
        <p:spPr>
          <a:xfrm>
            <a:off x="10756567" y="8279012"/>
            <a:ext cx="2593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2060"/>
                </a:solidFill>
              </a:rPr>
              <a:t>Conclusion, Summary, </a:t>
            </a:r>
            <a:r>
              <a:rPr kumimoji="1" lang="en-US" altLang="ja-JP" dirty="0" err="1">
                <a:solidFill>
                  <a:srgbClr val="002060"/>
                </a:solidFill>
              </a:rPr>
              <a:t>etc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8A129D0F-F24E-46EF-A9C4-157334849149}"/>
              </a:ext>
            </a:extLst>
          </p:cNvPr>
          <p:cNvSpPr txBox="1"/>
          <p:nvPr/>
        </p:nvSpPr>
        <p:spPr>
          <a:xfrm>
            <a:off x="11235088" y="8700509"/>
            <a:ext cx="24254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2060"/>
                </a:solidFill>
              </a:rPr>
              <a:t>Chemicals, Figures, Tables, etc.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8D8A9F0-9FB6-417D-8D4D-47376DB2A5CF}"/>
              </a:ext>
            </a:extLst>
          </p:cNvPr>
          <p:cNvSpPr txBox="1"/>
          <p:nvPr/>
        </p:nvSpPr>
        <p:spPr>
          <a:xfrm>
            <a:off x="5361022" y="1626697"/>
            <a:ext cx="43973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通常のスライドが９枚ぐらいはいる大きさとなっています。スライドの枠は単なる目安ですので取り払って、自由にデザインしてもらって構いません。</a:t>
            </a:r>
            <a:endParaRPr kumimoji="1" lang="en-US" altLang="ja-JP" sz="1400" dirty="0"/>
          </a:p>
          <a:p>
            <a:r>
              <a:rPr kumimoji="1" lang="ja-JP" altLang="en-US" sz="1400" dirty="0"/>
              <a:t>　ポスターは最終的には</a:t>
            </a:r>
            <a:r>
              <a:rPr kumimoji="1" lang="en-US" altLang="ja-JP" sz="1400" dirty="0"/>
              <a:t>jpg</a:t>
            </a:r>
            <a:r>
              <a:rPr kumimoji="1" lang="ja-JP" altLang="en-US" sz="1400" dirty="0"/>
              <a:t>ファイルなどの画像ファイルに変換していただき、</a:t>
            </a:r>
            <a:r>
              <a:rPr kumimoji="1" lang="en-US" altLang="ja-JP" sz="1400" dirty="0"/>
              <a:t>Miro</a:t>
            </a:r>
            <a:r>
              <a:rPr kumimoji="1" lang="ja-JP" altLang="en-US" sz="1400" dirty="0"/>
              <a:t>のホワイトボードにアップロードして貼り付けてください。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4506CDF-A025-4FA4-B34D-BB252FDA01D2}"/>
              </a:ext>
            </a:extLst>
          </p:cNvPr>
          <p:cNvSpPr txBox="1"/>
          <p:nvPr/>
        </p:nvSpPr>
        <p:spPr>
          <a:xfrm>
            <a:off x="366791" y="4602421"/>
            <a:ext cx="43973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重要な情報には</a:t>
            </a:r>
            <a:r>
              <a:rPr kumimoji="1" lang="en-US" altLang="ja-JP" sz="1400" dirty="0"/>
              <a:t>14pt</a:t>
            </a:r>
            <a:r>
              <a:rPr kumimoji="1" lang="ja-JP" altLang="en-US" sz="1400" dirty="0"/>
              <a:t>以上のフォントを使っていただくと見やすいので、途中参加でも全体像がつかみやすいです。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A6B17A97-C9DC-4E5D-A1ED-6C02F6FA20F5}"/>
              </a:ext>
            </a:extLst>
          </p:cNvPr>
          <p:cNvGrpSpPr/>
          <p:nvPr/>
        </p:nvGrpSpPr>
        <p:grpSpPr>
          <a:xfrm>
            <a:off x="154761" y="1354599"/>
            <a:ext cx="4854794" cy="9272452"/>
            <a:chOff x="237057" y="1354599"/>
            <a:chExt cx="4854794" cy="9272452"/>
          </a:xfrm>
        </p:grpSpPr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D42C39B8-D22B-46BD-8441-FD14E14E76FE}"/>
                </a:ext>
              </a:extLst>
            </p:cNvPr>
            <p:cNvSpPr/>
            <p:nvPr/>
          </p:nvSpPr>
          <p:spPr>
            <a:xfrm>
              <a:off x="270482" y="1354599"/>
              <a:ext cx="4821369" cy="3009257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25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252B4D-12FB-4C73-9788-7804090A524B}"/>
                </a:ext>
              </a:extLst>
            </p:cNvPr>
            <p:cNvSpPr/>
            <p:nvPr/>
          </p:nvSpPr>
          <p:spPr>
            <a:xfrm>
              <a:off x="248777" y="4486196"/>
              <a:ext cx="4821369" cy="3009257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25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72C03695-7BB1-458D-B425-573942A7244D}"/>
                </a:ext>
              </a:extLst>
            </p:cNvPr>
            <p:cNvSpPr/>
            <p:nvPr/>
          </p:nvSpPr>
          <p:spPr>
            <a:xfrm>
              <a:off x="237057" y="7617794"/>
              <a:ext cx="4821369" cy="3009257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25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389AEB6-3F37-4D86-ACE1-0739C64072B8}"/>
              </a:ext>
            </a:extLst>
          </p:cNvPr>
          <p:cNvGrpSpPr/>
          <p:nvPr/>
        </p:nvGrpSpPr>
        <p:grpSpPr>
          <a:xfrm>
            <a:off x="5125643" y="1348483"/>
            <a:ext cx="4854794" cy="9272452"/>
            <a:chOff x="5263374" y="1348483"/>
            <a:chExt cx="4854794" cy="9272452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06E29564-8695-4966-B945-44DD6488FB9F}"/>
                </a:ext>
              </a:extLst>
            </p:cNvPr>
            <p:cNvSpPr/>
            <p:nvPr/>
          </p:nvSpPr>
          <p:spPr>
            <a:xfrm>
              <a:off x="5296799" y="1348483"/>
              <a:ext cx="4821369" cy="3009257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25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5B8B189D-A00D-4B19-B3AD-968C234AA85D}"/>
                </a:ext>
              </a:extLst>
            </p:cNvPr>
            <p:cNvSpPr/>
            <p:nvPr/>
          </p:nvSpPr>
          <p:spPr>
            <a:xfrm>
              <a:off x="5275094" y="4480080"/>
              <a:ext cx="4821369" cy="3009257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25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6775D619-165B-4492-A95A-615B7DF158CC}"/>
                </a:ext>
              </a:extLst>
            </p:cNvPr>
            <p:cNvSpPr/>
            <p:nvPr/>
          </p:nvSpPr>
          <p:spPr>
            <a:xfrm>
              <a:off x="5263374" y="7611678"/>
              <a:ext cx="4821369" cy="3009257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25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38E8BFE-5AE7-4518-B102-FC577E842D6F}"/>
              </a:ext>
            </a:extLst>
          </p:cNvPr>
          <p:cNvGrpSpPr/>
          <p:nvPr/>
        </p:nvGrpSpPr>
        <p:grpSpPr>
          <a:xfrm>
            <a:off x="10096525" y="1344646"/>
            <a:ext cx="4854794" cy="9272452"/>
            <a:chOff x="10183775" y="1344646"/>
            <a:chExt cx="4854794" cy="9272452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BC87F53F-732A-4978-9BD6-91C1CD9D7493}"/>
                </a:ext>
              </a:extLst>
            </p:cNvPr>
            <p:cNvSpPr/>
            <p:nvPr/>
          </p:nvSpPr>
          <p:spPr>
            <a:xfrm>
              <a:off x="10217200" y="1344646"/>
              <a:ext cx="4821369" cy="3009257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25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F5C4763B-181B-44BA-94AB-BD5CA6F8A9B9}"/>
                </a:ext>
              </a:extLst>
            </p:cNvPr>
            <p:cNvSpPr/>
            <p:nvPr/>
          </p:nvSpPr>
          <p:spPr>
            <a:xfrm>
              <a:off x="10195495" y="4476243"/>
              <a:ext cx="4821369" cy="3009257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25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6EA9EA82-B5B2-4D32-BDB1-E8136A0172FD}"/>
                </a:ext>
              </a:extLst>
            </p:cNvPr>
            <p:cNvSpPr/>
            <p:nvPr/>
          </p:nvSpPr>
          <p:spPr>
            <a:xfrm>
              <a:off x="10183775" y="7607841"/>
              <a:ext cx="4821369" cy="3009257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25"/>
            </a:p>
          </p:txBody>
        </p:sp>
      </p:grpSp>
    </p:spTree>
    <p:extLst>
      <p:ext uri="{BB962C8B-B14F-4D97-AF65-F5344CB8AC3E}">
        <p14:creationId xmlns:p14="http://schemas.microsoft.com/office/powerpoint/2010/main" val="369427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1693</TotalTime>
  <Words>190</Words>
  <Application>Microsoft Office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Ｐ明朝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Times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由井樹人</dc:creator>
  <cp:lastModifiedBy> yokimura</cp:lastModifiedBy>
  <cp:revision>93</cp:revision>
  <dcterms:created xsi:type="dcterms:W3CDTF">2021-08-02T03:33:32Z</dcterms:created>
  <dcterms:modified xsi:type="dcterms:W3CDTF">2021-10-01T08:11:15Z</dcterms:modified>
</cp:coreProperties>
</file>